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5" d="100"/>
          <a:sy n="75" d="100"/>
        </p:scale>
        <p:origin x="1026"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25F8B2B-DD0C-4C1D-A123-B763BA984BE9}" type="datetimeFigureOut">
              <a:rPr lang="en-US" smtClean="0"/>
              <a:t>4/25/2020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2ED283-0047-42D3-99D5-C143CC661B24}" type="slidenum">
              <a:rPr lang="en-US" smtClean="0"/>
              <a:t>‹#›</a:t>
            </a:fld>
            <a:endParaRPr lang="en-US"/>
          </a:p>
        </p:txBody>
      </p:sp>
    </p:spTree>
    <p:extLst>
      <p:ext uri="{BB962C8B-B14F-4D97-AF65-F5344CB8AC3E}">
        <p14:creationId xmlns:p14="http://schemas.microsoft.com/office/powerpoint/2010/main" val="36852944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25F8B2B-DD0C-4C1D-A123-B763BA984BE9}" type="datetimeFigureOut">
              <a:rPr lang="en-US" smtClean="0"/>
              <a:t>4/25/2020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2ED283-0047-42D3-99D5-C143CC661B24}" type="slidenum">
              <a:rPr lang="en-US" smtClean="0"/>
              <a:t>‹#›</a:t>
            </a:fld>
            <a:endParaRPr lang="en-US"/>
          </a:p>
        </p:txBody>
      </p:sp>
    </p:spTree>
    <p:extLst>
      <p:ext uri="{BB962C8B-B14F-4D97-AF65-F5344CB8AC3E}">
        <p14:creationId xmlns:p14="http://schemas.microsoft.com/office/powerpoint/2010/main" val="36181998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25F8B2B-DD0C-4C1D-A123-B763BA984BE9}" type="datetimeFigureOut">
              <a:rPr lang="en-US" smtClean="0"/>
              <a:t>4/25/2020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2ED283-0047-42D3-99D5-C143CC661B24}" type="slidenum">
              <a:rPr lang="en-US" smtClean="0"/>
              <a:t>‹#›</a:t>
            </a:fld>
            <a:endParaRPr lang="en-US"/>
          </a:p>
        </p:txBody>
      </p:sp>
    </p:spTree>
    <p:extLst>
      <p:ext uri="{BB962C8B-B14F-4D97-AF65-F5344CB8AC3E}">
        <p14:creationId xmlns:p14="http://schemas.microsoft.com/office/powerpoint/2010/main" val="16592710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25F8B2B-DD0C-4C1D-A123-B763BA984BE9}" type="datetimeFigureOut">
              <a:rPr lang="en-US" smtClean="0"/>
              <a:t>4/25/2020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2ED283-0047-42D3-99D5-C143CC661B24}" type="slidenum">
              <a:rPr lang="en-US" smtClean="0"/>
              <a:t>‹#›</a:t>
            </a:fld>
            <a:endParaRPr lang="en-US"/>
          </a:p>
        </p:txBody>
      </p:sp>
    </p:spTree>
    <p:extLst>
      <p:ext uri="{BB962C8B-B14F-4D97-AF65-F5344CB8AC3E}">
        <p14:creationId xmlns:p14="http://schemas.microsoft.com/office/powerpoint/2010/main" val="3601487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25F8B2B-DD0C-4C1D-A123-B763BA984BE9}" type="datetimeFigureOut">
              <a:rPr lang="en-US" smtClean="0"/>
              <a:t>4/25/2020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2ED283-0047-42D3-99D5-C143CC661B24}" type="slidenum">
              <a:rPr lang="en-US" smtClean="0"/>
              <a:t>‹#›</a:t>
            </a:fld>
            <a:endParaRPr lang="en-US"/>
          </a:p>
        </p:txBody>
      </p:sp>
    </p:spTree>
    <p:extLst>
      <p:ext uri="{BB962C8B-B14F-4D97-AF65-F5344CB8AC3E}">
        <p14:creationId xmlns:p14="http://schemas.microsoft.com/office/powerpoint/2010/main" val="39151124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25F8B2B-DD0C-4C1D-A123-B763BA984BE9}" type="datetimeFigureOut">
              <a:rPr lang="en-US" smtClean="0"/>
              <a:t>4/25/2020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B2ED283-0047-42D3-99D5-C143CC661B24}" type="slidenum">
              <a:rPr lang="en-US" smtClean="0"/>
              <a:t>‹#›</a:t>
            </a:fld>
            <a:endParaRPr lang="en-US"/>
          </a:p>
        </p:txBody>
      </p:sp>
    </p:spTree>
    <p:extLst>
      <p:ext uri="{BB962C8B-B14F-4D97-AF65-F5344CB8AC3E}">
        <p14:creationId xmlns:p14="http://schemas.microsoft.com/office/powerpoint/2010/main" val="32649350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25F8B2B-DD0C-4C1D-A123-B763BA984BE9}" type="datetimeFigureOut">
              <a:rPr lang="en-US" smtClean="0"/>
              <a:t>4/25/2020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B2ED283-0047-42D3-99D5-C143CC661B24}" type="slidenum">
              <a:rPr lang="en-US" smtClean="0"/>
              <a:t>‹#›</a:t>
            </a:fld>
            <a:endParaRPr lang="en-US"/>
          </a:p>
        </p:txBody>
      </p:sp>
    </p:spTree>
    <p:extLst>
      <p:ext uri="{BB962C8B-B14F-4D97-AF65-F5344CB8AC3E}">
        <p14:creationId xmlns:p14="http://schemas.microsoft.com/office/powerpoint/2010/main" val="40826469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25F8B2B-DD0C-4C1D-A123-B763BA984BE9}" type="datetimeFigureOut">
              <a:rPr lang="en-US" smtClean="0"/>
              <a:t>4/25/2020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B2ED283-0047-42D3-99D5-C143CC661B24}" type="slidenum">
              <a:rPr lang="en-US" smtClean="0"/>
              <a:t>‹#›</a:t>
            </a:fld>
            <a:endParaRPr lang="en-US"/>
          </a:p>
        </p:txBody>
      </p:sp>
    </p:spTree>
    <p:extLst>
      <p:ext uri="{BB962C8B-B14F-4D97-AF65-F5344CB8AC3E}">
        <p14:creationId xmlns:p14="http://schemas.microsoft.com/office/powerpoint/2010/main" val="42520710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25F8B2B-DD0C-4C1D-A123-B763BA984BE9}" type="datetimeFigureOut">
              <a:rPr lang="en-US" smtClean="0"/>
              <a:t>4/25/2020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B2ED283-0047-42D3-99D5-C143CC661B24}" type="slidenum">
              <a:rPr lang="en-US" smtClean="0"/>
              <a:t>‹#›</a:t>
            </a:fld>
            <a:endParaRPr lang="en-US"/>
          </a:p>
        </p:txBody>
      </p:sp>
    </p:spTree>
    <p:extLst>
      <p:ext uri="{BB962C8B-B14F-4D97-AF65-F5344CB8AC3E}">
        <p14:creationId xmlns:p14="http://schemas.microsoft.com/office/powerpoint/2010/main" val="42636295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25F8B2B-DD0C-4C1D-A123-B763BA984BE9}" type="datetimeFigureOut">
              <a:rPr lang="en-US" smtClean="0"/>
              <a:t>4/25/2020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B2ED283-0047-42D3-99D5-C143CC661B24}" type="slidenum">
              <a:rPr lang="en-US" smtClean="0"/>
              <a:t>‹#›</a:t>
            </a:fld>
            <a:endParaRPr lang="en-US"/>
          </a:p>
        </p:txBody>
      </p:sp>
    </p:spTree>
    <p:extLst>
      <p:ext uri="{BB962C8B-B14F-4D97-AF65-F5344CB8AC3E}">
        <p14:creationId xmlns:p14="http://schemas.microsoft.com/office/powerpoint/2010/main" val="13576242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25F8B2B-DD0C-4C1D-A123-B763BA984BE9}" type="datetimeFigureOut">
              <a:rPr lang="en-US" smtClean="0"/>
              <a:t>4/25/2020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B2ED283-0047-42D3-99D5-C143CC661B24}" type="slidenum">
              <a:rPr lang="en-US" smtClean="0"/>
              <a:t>‹#›</a:t>
            </a:fld>
            <a:endParaRPr lang="en-US"/>
          </a:p>
        </p:txBody>
      </p:sp>
    </p:spTree>
    <p:extLst>
      <p:ext uri="{BB962C8B-B14F-4D97-AF65-F5344CB8AC3E}">
        <p14:creationId xmlns:p14="http://schemas.microsoft.com/office/powerpoint/2010/main" val="1562579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25F8B2B-DD0C-4C1D-A123-B763BA984BE9}" type="datetimeFigureOut">
              <a:rPr lang="en-US" smtClean="0"/>
              <a:t>4/25/2020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B2ED283-0047-42D3-99D5-C143CC661B24}" type="slidenum">
              <a:rPr lang="en-US" smtClean="0"/>
              <a:t>‹#›</a:t>
            </a:fld>
            <a:endParaRPr lang="en-US"/>
          </a:p>
        </p:txBody>
      </p:sp>
    </p:spTree>
    <p:extLst>
      <p:ext uri="{BB962C8B-B14F-4D97-AF65-F5344CB8AC3E}">
        <p14:creationId xmlns:p14="http://schemas.microsoft.com/office/powerpoint/2010/main" val="6800417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latin typeface="Times New Roman" pitchFamily="18" charset="0"/>
                <a:cs typeface="Times New Roman" pitchFamily="18" charset="0"/>
              </a:rPr>
              <a:t>Early Poor </a:t>
            </a:r>
            <a:r>
              <a:rPr lang="en-US" b="1" dirty="0">
                <a:latin typeface="Times New Roman" pitchFamily="18" charset="0"/>
                <a:cs typeface="Times New Roman" pitchFamily="18" charset="0"/>
              </a:rPr>
              <a:t>L</a:t>
            </a:r>
            <a:r>
              <a:rPr lang="en-US" b="1" dirty="0" smtClean="0">
                <a:latin typeface="Times New Roman" pitchFamily="18" charset="0"/>
                <a:cs typeface="Times New Roman" pitchFamily="18" charset="0"/>
              </a:rPr>
              <a:t>aws </a:t>
            </a:r>
            <a:endParaRPr lang="en-US" b="1" dirty="0">
              <a:latin typeface="Times New Roman" pitchFamily="18" charset="0"/>
              <a:cs typeface="Times New Roman" pitchFamily="18" charset="0"/>
            </a:endParaRPr>
          </a:p>
        </p:txBody>
      </p:sp>
      <p:sp>
        <p:nvSpPr>
          <p:cNvPr id="3" name="Subtitle 2"/>
          <p:cNvSpPr>
            <a:spLocks noGrp="1"/>
          </p:cNvSpPr>
          <p:nvPr>
            <p:ph type="subTitle" idx="1"/>
          </p:nvPr>
        </p:nvSpPr>
        <p:spPr/>
        <p:txBody>
          <a:bodyPr/>
          <a:lstStyle/>
          <a:p>
            <a:r>
              <a:rPr lang="en-US" b="1" dirty="0" smtClean="0">
                <a:solidFill>
                  <a:schemeClr val="tx1"/>
                </a:solidFill>
                <a:latin typeface="Times New Roman" pitchFamily="18" charset="0"/>
                <a:cs typeface="Times New Roman" pitchFamily="18" charset="0"/>
              </a:rPr>
              <a:t>The </a:t>
            </a:r>
            <a:r>
              <a:rPr lang="en-US" b="1" dirty="0">
                <a:solidFill>
                  <a:schemeClr val="tx1"/>
                </a:solidFill>
                <a:latin typeface="Times New Roman" pitchFamily="18" charset="0"/>
                <a:cs typeface="Times New Roman" pitchFamily="18" charset="0"/>
              </a:rPr>
              <a:t>E</a:t>
            </a:r>
            <a:r>
              <a:rPr lang="en-US" b="1" dirty="0" smtClean="0">
                <a:solidFill>
                  <a:schemeClr val="tx1"/>
                </a:solidFill>
                <a:latin typeface="Times New Roman" pitchFamily="18" charset="0"/>
                <a:cs typeface="Times New Roman" pitchFamily="18" charset="0"/>
              </a:rPr>
              <a:t>lizabethan </a:t>
            </a:r>
            <a:r>
              <a:rPr lang="en-US" b="1" dirty="0">
                <a:solidFill>
                  <a:schemeClr val="tx1"/>
                </a:solidFill>
                <a:latin typeface="Times New Roman" pitchFamily="18" charset="0"/>
                <a:cs typeface="Times New Roman" pitchFamily="18" charset="0"/>
              </a:rPr>
              <a:t>P</a:t>
            </a:r>
            <a:r>
              <a:rPr lang="en-US" b="1" dirty="0" smtClean="0">
                <a:solidFill>
                  <a:schemeClr val="tx1"/>
                </a:solidFill>
                <a:latin typeface="Times New Roman" pitchFamily="18" charset="0"/>
                <a:cs typeface="Times New Roman" pitchFamily="18" charset="0"/>
              </a:rPr>
              <a:t>oor </a:t>
            </a:r>
            <a:r>
              <a:rPr lang="en-US" b="1" dirty="0">
                <a:solidFill>
                  <a:schemeClr val="tx1"/>
                </a:solidFill>
                <a:latin typeface="Times New Roman" pitchFamily="18" charset="0"/>
                <a:cs typeface="Times New Roman" pitchFamily="18" charset="0"/>
              </a:rPr>
              <a:t>L</a:t>
            </a:r>
            <a:r>
              <a:rPr lang="en-US" b="1" dirty="0" smtClean="0">
                <a:solidFill>
                  <a:schemeClr val="tx1"/>
                </a:solidFill>
                <a:latin typeface="Times New Roman" pitchFamily="18" charset="0"/>
                <a:cs typeface="Times New Roman" pitchFamily="18" charset="0"/>
              </a:rPr>
              <a:t>aw of 1601</a:t>
            </a:r>
            <a:endParaRPr lang="en-US" b="1"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21942616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just"/>
            <a:r>
              <a:rPr lang="en-US" sz="2400" dirty="0" smtClean="0">
                <a:latin typeface="Times New Roman" pitchFamily="18" charset="0"/>
                <a:cs typeface="Times New Roman" pitchFamily="18" charset="0"/>
              </a:rPr>
              <a:t>The </a:t>
            </a:r>
            <a:r>
              <a:rPr lang="en-US" sz="2400" i="1" dirty="0" smtClean="0">
                <a:latin typeface="Times New Roman" pitchFamily="18" charset="0"/>
                <a:cs typeface="Times New Roman" pitchFamily="18" charset="0"/>
              </a:rPr>
              <a:t>Poor </a:t>
            </a:r>
            <a:r>
              <a:rPr lang="en-US" sz="2400" i="1" dirty="0">
                <a:latin typeface="Times New Roman" pitchFamily="18" charset="0"/>
                <a:cs typeface="Times New Roman" pitchFamily="18" charset="0"/>
              </a:rPr>
              <a:t>L</a:t>
            </a:r>
            <a:r>
              <a:rPr lang="en-US" sz="2400" i="1" dirty="0" smtClean="0">
                <a:latin typeface="Times New Roman" pitchFamily="18" charset="0"/>
                <a:cs typeface="Times New Roman" pitchFamily="18" charset="0"/>
              </a:rPr>
              <a:t>aw of 1601 </a:t>
            </a:r>
            <a:r>
              <a:rPr lang="en-US" sz="2400" dirty="0" smtClean="0">
                <a:latin typeface="Times New Roman" pitchFamily="18" charset="0"/>
                <a:cs typeface="Times New Roman" pitchFamily="18" charset="0"/>
              </a:rPr>
              <a:t>was a codification of the preceding poor relief legislation.</a:t>
            </a:r>
          </a:p>
          <a:p>
            <a:pPr algn="just"/>
            <a:r>
              <a:rPr lang="en-US" sz="2400" dirty="0" smtClean="0">
                <a:latin typeface="Times New Roman" pitchFamily="18" charset="0"/>
                <a:cs typeface="Times New Roman" pitchFamily="18" charset="0"/>
              </a:rPr>
              <a:t>The law distinguished three classes of the poor:</a:t>
            </a:r>
          </a:p>
          <a:p>
            <a:pPr marL="457200" indent="-457200" algn="just">
              <a:buAutoNum type="arabicParenBoth"/>
            </a:pPr>
            <a:r>
              <a:rPr lang="en-US" sz="2400" i="1" dirty="0" smtClean="0">
                <a:latin typeface="Times New Roman" pitchFamily="18" charset="0"/>
                <a:cs typeface="Times New Roman" pitchFamily="18" charset="0"/>
              </a:rPr>
              <a:t>The able-bodied poor </a:t>
            </a:r>
          </a:p>
          <a:p>
            <a:pPr marL="457200" indent="-457200" algn="just">
              <a:buAutoNum type="arabicParenBoth"/>
            </a:pPr>
            <a:r>
              <a:rPr lang="en-US" sz="2400" i="1" dirty="0" smtClean="0">
                <a:latin typeface="Times New Roman" pitchFamily="18" charset="0"/>
                <a:cs typeface="Times New Roman" pitchFamily="18" charset="0"/>
              </a:rPr>
              <a:t>The impotent poor </a:t>
            </a:r>
          </a:p>
          <a:p>
            <a:pPr marL="457200" indent="-457200" algn="just">
              <a:buAutoNum type="arabicParenBoth"/>
            </a:pPr>
            <a:r>
              <a:rPr lang="en-US" sz="2400" i="1" dirty="0" smtClean="0">
                <a:latin typeface="Times New Roman" pitchFamily="18" charset="0"/>
                <a:cs typeface="Times New Roman" pitchFamily="18" charset="0"/>
              </a:rPr>
              <a:t>Dependent children</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7501273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a:r>
              <a:rPr lang="en-US" i="1" dirty="0" smtClean="0">
                <a:latin typeface="Times New Roman" pitchFamily="18" charset="0"/>
                <a:cs typeface="Times New Roman" pitchFamily="18" charset="0"/>
              </a:rPr>
              <a:t>The </a:t>
            </a:r>
            <a:r>
              <a:rPr lang="en-US" b="1" i="1" dirty="0" smtClean="0">
                <a:latin typeface="Times New Roman" pitchFamily="18" charset="0"/>
                <a:cs typeface="Times New Roman" pitchFamily="18" charset="0"/>
              </a:rPr>
              <a:t>able-bodied poor </a:t>
            </a:r>
            <a:r>
              <a:rPr lang="en-US" dirty="0" smtClean="0">
                <a:latin typeface="Times New Roman" pitchFamily="18" charset="0"/>
                <a:cs typeface="Times New Roman" pitchFamily="18" charset="0"/>
              </a:rPr>
              <a:t>were called “sturdy beggars” and were forced to work in the house of correction or workhouse. Citizens were forbidden to give them alms, and paupers who arrive from other parishes were returned to the place where they had dwelt for a year.</a:t>
            </a:r>
          </a:p>
          <a:p>
            <a:pPr marL="0" indent="0" algn="just">
              <a:buNone/>
            </a:pPr>
            <a:endParaRPr lang="en-US" dirty="0"/>
          </a:p>
        </p:txBody>
      </p:sp>
    </p:spTree>
    <p:extLst>
      <p:ext uri="{BB962C8B-B14F-4D97-AF65-F5344CB8AC3E}">
        <p14:creationId xmlns:p14="http://schemas.microsoft.com/office/powerpoint/2010/main" val="33035695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a:r>
              <a:rPr lang="en-US" i="1" dirty="0" smtClean="0">
                <a:latin typeface="Times New Roman" pitchFamily="18" charset="0"/>
                <a:cs typeface="Times New Roman" pitchFamily="18" charset="0"/>
              </a:rPr>
              <a:t>The </a:t>
            </a:r>
            <a:r>
              <a:rPr lang="en-US" b="1" i="1" dirty="0" smtClean="0">
                <a:latin typeface="Times New Roman" pitchFamily="18" charset="0"/>
                <a:cs typeface="Times New Roman" pitchFamily="18" charset="0"/>
              </a:rPr>
              <a:t>impotent poor </a:t>
            </a:r>
            <a:r>
              <a:rPr lang="en-US" dirty="0" smtClean="0">
                <a:latin typeface="Times New Roman" pitchFamily="18" charset="0"/>
                <a:cs typeface="Times New Roman" pitchFamily="18" charset="0"/>
              </a:rPr>
              <a:t>were people unable to work-the sick, the old, the blind, the deaf-mute, the lame, the demented, and mothers with young children. They were to be placed in the almshouse where they were to help within  the limits of their capacities.</a:t>
            </a:r>
          </a:p>
          <a:p>
            <a:pPr algn="just"/>
            <a:endParaRPr lang="en-US" dirty="0"/>
          </a:p>
        </p:txBody>
      </p:sp>
    </p:spTree>
    <p:extLst>
      <p:ext uri="{BB962C8B-B14F-4D97-AF65-F5344CB8AC3E}">
        <p14:creationId xmlns:p14="http://schemas.microsoft.com/office/powerpoint/2010/main" val="34060907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a:r>
              <a:rPr lang="en-US" b="1" i="1" dirty="0" smtClean="0">
                <a:latin typeface="Times New Roman" pitchFamily="18" charset="0"/>
                <a:cs typeface="Times New Roman" pitchFamily="18" charset="0"/>
              </a:rPr>
              <a:t>Dependent children </a:t>
            </a:r>
            <a:r>
              <a:rPr lang="en-US" dirty="0" smtClean="0">
                <a:latin typeface="Times New Roman" pitchFamily="18" charset="0"/>
                <a:cs typeface="Times New Roman" pitchFamily="18" charset="0"/>
              </a:rPr>
              <a:t>were orphans, foundlings, and children who had been deserted by their parents or whose parents were so poor that they could not support them. These children were to be placed out to any citizen who was willing to take them without a charge.</a:t>
            </a:r>
          </a:p>
          <a:p>
            <a:pPr marL="0" indent="0" algn="just">
              <a:buNone/>
            </a:pPr>
            <a:endParaRPr lang="en-US" dirty="0"/>
          </a:p>
        </p:txBody>
      </p:sp>
    </p:spTree>
    <p:extLst>
      <p:ext uri="{BB962C8B-B14F-4D97-AF65-F5344CB8AC3E}">
        <p14:creationId xmlns:p14="http://schemas.microsoft.com/office/powerpoint/2010/main" val="36901301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algn="just"/>
            <a:r>
              <a:rPr lang="en-US" sz="2400" dirty="0" smtClean="0">
                <a:latin typeface="Times New Roman" pitchFamily="18" charset="0"/>
                <a:cs typeface="Times New Roman" pitchFamily="18" charset="0"/>
              </a:rPr>
              <a:t>The overseers of the poor administered the poor law in the parish.</a:t>
            </a:r>
          </a:p>
          <a:p>
            <a:pPr algn="just"/>
            <a:r>
              <a:rPr lang="en-US" sz="2400" dirty="0" smtClean="0">
                <a:latin typeface="Times New Roman" pitchFamily="18" charset="0"/>
                <a:cs typeface="Times New Roman" pitchFamily="18" charset="0"/>
              </a:rPr>
              <a:t>They were appointed by the justices of the peace or the magistrates.</a:t>
            </a:r>
          </a:p>
          <a:p>
            <a:pPr algn="just"/>
            <a:r>
              <a:rPr lang="en-US" sz="2400" dirty="0" smtClean="0">
                <a:latin typeface="Times New Roman" pitchFamily="18" charset="0"/>
                <a:cs typeface="Times New Roman" pitchFamily="18" charset="0"/>
              </a:rPr>
              <a:t>The overseers decided whether applicants and their families should be placed in the workhouse or almshouse, should be “sold out,” or should receive aid in their home.</a:t>
            </a:r>
          </a:p>
          <a:p>
            <a:pPr algn="just"/>
            <a:r>
              <a:rPr lang="en-US" sz="2400" dirty="0" smtClean="0">
                <a:latin typeface="Times New Roman" pitchFamily="18" charset="0"/>
                <a:cs typeface="Times New Roman" pitchFamily="18" charset="0"/>
              </a:rPr>
              <a:t>The overseers had to collect the poor tax assessed on land, houses, and tithes of all inhabitants, and to register assessment and payments.</a:t>
            </a:r>
          </a:p>
          <a:p>
            <a:pPr algn="just"/>
            <a:r>
              <a:rPr lang="en-US" sz="2400" dirty="0" smtClean="0">
                <a:latin typeface="Times New Roman" pitchFamily="18" charset="0"/>
                <a:cs typeface="Times New Roman" pitchFamily="18" charset="0"/>
              </a:rPr>
              <a:t>The poor tax was the main source for the financing of poor relief. </a:t>
            </a:r>
          </a:p>
          <a:p>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15753964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a:r>
              <a:rPr lang="en-US" dirty="0" smtClean="0">
                <a:latin typeface="Times New Roman" pitchFamily="18" charset="0"/>
                <a:cs typeface="Times New Roman" pitchFamily="18" charset="0"/>
              </a:rPr>
              <a:t>The Poor Law of 1601 set the pattern of public relief in Great Britain for 300 years.</a:t>
            </a:r>
          </a:p>
          <a:p>
            <a:pPr algn="just"/>
            <a:r>
              <a:rPr lang="en-US" dirty="0" smtClean="0">
                <a:latin typeface="Times New Roman" pitchFamily="18" charset="0"/>
                <a:cs typeface="Times New Roman" pitchFamily="18" charset="0"/>
              </a:rPr>
              <a:t>It established the principle that the local community has to organize and finance poor relief for its residents</a:t>
            </a:r>
          </a:p>
          <a:p>
            <a:pPr algn="just"/>
            <a:r>
              <a:rPr lang="en-US" dirty="0" smtClean="0">
                <a:latin typeface="Times New Roman" pitchFamily="18" charset="0"/>
                <a:cs typeface="Times New Roman" pitchFamily="18" charset="0"/>
              </a:rPr>
              <a:t>And provide sustenance to the unemployable and children and work to the able-bodied.</a:t>
            </a:r>
          </a:p>
          <a:p>
            <a:pPr algn="just"/>
            <a:endParaRPr lang="en-US" dirty="0"/>
          </a:p>
        </p:txBody>
      </p:sp>
    </p:spTree>
    <p:extLst>
      <p:ext uri="{BB962C8B-B14F-4D97-AF65-F5344CB8AC3E}">
        <p14:creationId xmlns:p14="http://schemas.microsoft.com/office/powerpoint/2010/main" val="85609449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46</TotalTime>
  <Words>339</Words>
  <Application>Microsoft Office PowerPoint</Application>
  <PresentationFormat>On-screen Show (4:3)</PresentationFormat>
  <Paragraphs>18</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Times New Roman</vt:lpstr>
      <vt:lpstr>Office Theme</vt:lpstr>
      <vt:lpstr>Early Poor Laws </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Early Poor Laws</dc:title>
  <dc:creator>rto</dc:creator>
  <cp:lastModifiedBy>Abdul Rehman</cp:lastModifiedBy>
  <cp:revision>5</cp:revision>
  <dcterms:created xsi:type="dcterms:W3CDTF">2020-04-23T10:20:11Z</dcterms:created>
  <dcterms:modified xsi:type="dcterms:W3CDTF">2020-04-25T16:05:54Z</dcterms:modified>
</cp:coreProperties>
</file>